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59" r:id="rId3"/>
    <p:sldId id="280" r:id="rId4"/>
    <p:sldId id="282" r:id="rId5"/>
    <p:sldId id="281" r:id="rId6"/>
    <p:sldId id="284" r:id="rId7"/>
    <p:sldId id="263" r:id="rId8"/>
    <p:sldId id="283" r:id="rId9"/>
    <p:sldId id="275" r:id="rId10"/>
    <p:sldId id="274" r:id="rId11"/>
    <p:sldId id="276" r:id="rId12"/>
    <p:sldId id="277" r:id="rId13"/>
    <p:sldId id="278" r:id="rId14"/>
    <p:sldId id="279" r:id="rId15"/>
    <p:sldId id="264" r:id="rId16"/>
    <p:sldId id="265" r:id="rId17"/>
    <p:sldId id="267" r:id="rId18"/>
    <p:sldId id="269" r:id="rId19"/>
    <p:sldId id="270" r:id="rId20"/>
    <p:sldId id="271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25678-B594-4884-92B0-5FE3ABC56253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238B9-966C-4A4E-9AF8-064F212D1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9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238B9-966C-4A4E-9AF8-064F212D13C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2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60C6BB4-310B-4044-BB36-1BFC485E9FC4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BC1A060-7C55-4D0B-83D3-548F7296AE97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7"/>
            <a:ext cx="3984369" cy="298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941168"/>
            <a:ext cx="8229600" cy="2209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a_AlbionicTitulInfl" pitchFamily="34" charset="-52"/>
                <a:ea typeface="Calibri"/>
                <a:cs typeface="Times New Roman"/>
              </a:rPr>
              <a:t>ПО СЛЕДАМ СЛАВЯНСКОЙ ВЫРЕЗАНКИ</a:t>
            </a:r>
            <a:r>
              <a:rPr lang="ru-RU" sz="3600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Возраст детей 7-12 лет.</a:t>
            </a:r>
            <a:br>
              <a:rPr lang="ru-RU" sz="22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</a:br>
            <a:r>
              <a:rPr lang="ru-RU" sz="2200" dirty="0" smtClean="0">
                <a:solidFill>
                  <a:srgbClr val="002060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/>
            </a:r>
            <a:br>
              <a:rPr lang="ru-RU" sz="2200" dirty="0" smtClean="0">
                <a:solidFill>
                  <a:srgbClr val="002060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</a:br>
            <a:r>
              <a:rPr lang="ru-RU" sz="2200" dirty="0">
                <a:solidFill>
                  <a:srgbClr val="002060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/>
            </a:r>
            <a:br>
              <a:rPr lang="ru-RU" sz="2200" dirty="0">
                <a:solidFill>
                  <a:srgbClr val="002060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</a:br>
            <a:endParaRPr lang="ru-RU" sz="2200" dirty="0">
              <a:solidFill>
                <a:schemeClr val="bg1"/>
              </a:solidFill>
              <a:latin typeface="a_MonumentoTitul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093" y="175911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Педагог  </a:t>
            </a:r>
            <a:r>
              <a:rPr lang="ru-RU" dirty="0">
                <a:solidFill>
                  <a:schemeClr val="bg1"/>
                </a:solidFill>
              </a:rPr>
              <a:t>дополнительного образования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Попова Марина Игоревна.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ГБОУДО </a:t>
            </a:r>
            <a:r>
              <a:rPr lang="ru-RU" dirty="0" err="1" smtClean="0">
                <a:solidFill>
                  <a:schemeClr val="bg1"/>
                </a:solidFill>
              </a:rPr>
              <a:t>ДТДиМ</a:t>
            </a:r>
            <a:r>
              <a:rPr lang="ru-RU" dirty="0" smtClean="0">
                <a:solidFill>
                  <a:schemeClr val="bg1"/>
                </a:solidFill>
              </a:rPr>
              <a:t> «Восточный»</a:t>
            </a:r>
          </a:p>
          <a:p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smtClean="0">
                <a:solidFill>
                  <a:schemeClr val="bg1"/>
                </a:solidFill>
              </a:rPr>
              <a:t>ород </a:t>
            </a:r>
            <a:r>
              <a:rPr lang="ru-RU" dirty="0" smtClean="0">
                <a:solidFill>
                  <a:schemeClr val="bg1"/>
                </a:solidFill>
              </a:rPr>
              <a:t>Москва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8640"/>
            <a:ext cx="1964540" cy="147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53" y="1850685"/>
            <a:ext cx="3312340" cy="248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4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53536"/>
            <a:ext cx="4608512" cy="6551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229600" cy="64807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lvl="0" indent="0" algn="ctr">
              <a:buClrTx/>
              <a:buSzTx/>
              <a:buNone/>
            </a:pPr>
            <a:r>
              <a:rPr lang="ru-RU" sz="2000" dirty="0" smtClean="0">
                <a:solidFill>
                  <a:schemeClr val="bg1"/>
                </a:solidFill>
                <a:latin typeface="a_MonumentoTitul" pitchFamily="18" charset="-52"/>
              </a:rPr>
              <a:t>Возможно, что с появлением бумаги </a:t>
            </a:r>
            <a:r>
              <a:rPr lang="ru-RU" sz="2000" dirty="0" err="1" smtClean="0">
                <a:solidFill>
                  <a:schemeClr val="bg1"/>
                </a:solidFill>
                <a:latin typeface="a_MonumentoTitul" pitchFamily="18" charset="-52"/>
              </a:rPr>
              <a:t>выцинанка</a:t>
            </a:r>
            <a:r>
              <a:rPr lang="ru-RU" sz="2000" dirty="0" smtClean="0">
                <a:solidFill>
                  <a:schemeClr val="bg1"/>
                </a:solidFill>
                <a:latin typeface="a_MonumentoTitul" pitchFamily="18" charset="-52"/>
              </a:rPr>
              <a:t> заменила роспись наружных стен и интерьера домов.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8" y="1124744"/>
            <a:ext cx="3164796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7836"/>
            <a:ext cx="3493016" cy="2773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722" y="3117341"/>
            <a:ext cx="105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краина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008112"/>
            <a:ext cx="2039120" cy="42184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4739" y="5454189"/>
            <a:ext cx="2406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Бумажное полотенце</a:t>
            </a:r>
          </a:p>
          <a:p>
            <a:r>
              <a:rPr lang="ru-RU" dirty="0" smtClean="0"/>
              <a:t>Для украшения избы</a:t>
            </a:r>
          </a:p>
          <a:p>
            <a:r>
              <a:rPr lang="ru-RU" dirty="0" smtClean="0"/>
              <a:t>(роспись красками)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08111"/>
            <a:ext cx="2664295" cy="3658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1061" y="4861520"/>
            <a:ext cx="2910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Выцинанка</a:t>
            </a:r>
            <a:r>
              <a:rPr lang="ru-RU" dirty="0" smtClean="0"/>
              <a:t> современного</a:t>
            </a:r>
          </a:p>
          <a:p>
            <a:r>
              <a:rPr lang="ru-RU" dirty="0" smtClean="0"/>
              <a:t>мастера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57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1176" r="3471" b="14948"/>
          <a:stretch/>
        </p:blipFill>
        <p:spPr>
          <a:xfrm>
            <a:off x="179512" y="6585"/>
            <a:ext cx="5098296" cy="3597627"/>
          </a:xfrm>
        </p:spPr>
      </p:pic>
      <p:sp>
        <p:nvSpPr>
          <p:cNvPr id="5" name="TextBox 4"/>
          <p:cNvSpPr txBox="1"/>
          <p:nvPr/>
        </p:nvSpPr>
        <p:spPr>
          <a:xfrm>
            <a:off x="5672051" y="362497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Польша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8313"/>
          <a:stretch/>
        </p:blipFill>
        <p:spPr>
          <a:xfrm>
            <a:off x="5250208" y="0"/>
            <a:ext cx="3893792" cy="254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2663801"/>
            <a:ext cx="2360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Фрагменты домовой</a:t>
            </a:r>
          </a:p>
          <a:p>
            <a:r>
              <a:rPr lang="ru-RU" dirty="0" smtClean="0"/>
              <a:t>росписи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r="7764" b="8687"/>
          <a:stretch/>
        </p:blipFill>
        <p:spPr>
          <a:xfrm>
            <a:off x="5597337" y="4551071"/>
            <a:ext cx="3334034" cy="2118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512836"/>
            <a:ext cx="2822581" cy="2948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1656184" cy="29602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6" b="9436"/>
          <a:stretch/>
        </p:blipFill>
        <p:spPr>
          <a:xfrm>
            <a:off x="6762195" y="3068961"/>
            <a:ext cx="2201823" cy="1512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3161" y="6372036"/>
            <a:ext cx="208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Кодра</a:t>
            </a:r>
            <a:r>
              <a:rPr lang="ru-RU" dirty="0" smtClean="0"/>
              <a:t>. </a:t>
            </a:r>
            <a:r>
              <a:rPr lang="ru-RU" dirty="0" err="1" smtClean="0"/>
              <a:t>Вырезанки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82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18002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Техника выполнения </a:t>
            </a:r>
            <a:r>
              <a:rPr lang="ru-RU" sz="1800" b="1" dirty="0" err="1" smtClean="0">
                <a:solidFill>
                  <a:schemeClr val="bg1"/>
                </a:solidFill>
              </a:rPr>
              <a:t>выцинанки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800" dirty="0" err="1" smtClean="0">
                <a:solidFill>
                  <a:schemeClr val="bg1"/>
                </a:solidFill>
              </a:rPr>
              <a:t>Выцинанки</a:t>
            </a:r>
            <a:r>
              <a:rPr lang="ru-RU" sz="1800" dirty="0" smtClean="0">
                <a:solidFill>
                  <a:schemeClr val="bg1"/>
                </a:solidFill>
              </a:rPr>
              <a:t> вырезали большими пружинными ножницами, которыми в деревне стригут овец. Для того, чтобы сделать простую </a:t>
            </a:r>
            <a:r>
              <a:rPr lang="ru-RU" sz="1800" dirty="0" err="1" smtClean="0">
                <a:solidFill>
                  <a:schemeClr val="bg1"/>
                </a:solidFill>
              </a:rPr>
              <a:t>выцинанку</a:t>
            </a:r>
            <a:r>
              <a:rPr lang="ru-RU" sz="1800" dirty="0" smtClean="0">
                <a:solidFill>
                  <a:schemeClr val="bg1"/>
                </a:solidFill>
              </a:rPr>
              <a:t>, берут лист бумаги, складывают его в 2-4-6-8 или 16 раз и делают по сгибу разрезы по определенному рисунку. Складывая определенным образом бумагу и увеличивая число разрезов в определенных местах, получают </a:t>
            </a:r>
            <a:r>
              <a:rPr lang="ru-RU" sz="1800" dirty="0" err="1" smtClean="0">
                <a:solidFill>
                  <a:schemeClr val="bg1"/>
                </a:solidFill>
              </a:rPr>
              <a:t>выцинанки</a:t>
            </a:r>
            <a:r>
              <a:rPr lang="ru-RU" sz="1800" dirty="0" smtClean="0">
                <a:solidFill>
                  <a:schemeClr val="bg1"/>
                </a:solidFill>
              </a:rPr>
              <a:t> с замысловатыми узорами</a:t>
            </a:r>
            <a:r>
              <a:rPr lang="ru-RU" sz="1800" dirty="0" smtClean="0">
                <a:solidFill>
                  <a:schemeClr val="bg1"/>
                </a:solidFill>
                <a:latin typeface="a_MonumentoTitul" pitchFamily="18" charset="-52"/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r="43535"/>
          <a:stretch/>
        </p:blipFill>
        <p:spPr>
          <a:xfrm rot="5400000">
            <a:off x="2052552" y="619856"/>
            <a:ext cx="1699143" cy="4725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2492896"/>
            <a:ext cx="243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Геометрический узор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465313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Антропоморфный узор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425" r="10135" b="33468"/>
          <a:stretch/>
        </p:blipFill>
        <p:spPr>
          <a:xfrm>
            <a:off x="2593682" y="3832000"/>
            <a:ext cx="2671014" cy="26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1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79512" y="253536"/>
            <a:ext cx="277688" cy="2951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8081" r="11572" b="7205"/>
          <a:stretch/>
        </p:blipFill>
        <p:spPr>
          <a:xfrm>
            <a:off x="124820" y="245019"/>
            <a:ext cx="2286940" cy="33068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r="6364" b="3434"/>
          <a:stretch/>
        </p:blipFill>
        <p:spPr>
          <a:xfrm>
            <a:off x="2411760" y="260647"/>
            <a:ext cx="2232248" cy="3306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764704"/>
            <a:ext cx="3550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Стилизованный растительный, </a:t>
            </a:r>
          </a:p>
          <a:p>
            <a:r>
              <a:rPr lang="ru-RU" dirty="0" smtClean="0"/>
              <a:t>Зооморфный узор.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386248" y="4941168"/>
            <a:ext cx="8229600" cy="156051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ru-RU" sz="1700" dirty="0" smtClean="0">
              <a:solidFill>
                <a:srgbClr val="002060"/>
              </a:solidFill>
              <a:latin typeface="a_MonumentoTitul" pitchFamily="18" charset="-52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a_MonumentoTitul" pitchFamily="18" charset="-52"/>
              </a:rPr>
              <a:t>В </a:t>
            </a:r>
            <a:r>
              <a:rPr lang="ru-RU" sz="1800" dirty="0" err="1" smtClean="0">
                <a:solidFill>
                  <a:schemeClr val="bg1"/>
                </a:solidFill>
                <a:latin typeface="a_MonumentoTitul" pitchFamily="18" charset="-52"/>
              </a:rPr>
              <a:t>Выцинанке</a:t>
            </a:r>
            <a:r>
              <a:rPr lang="ru-RU" sz="1800" dirty="0" smtClean="0">
                <a:solidFill>
                  <a:schemeClr val="bg1"/>
                </a:solidFill>
                <a:latin typeface="a_MonumentoTitul" pitchFamily="18" charset="-52"/>
              </a:rPr>
              <a:t> каждый изгиб бумаги – ось симметрии элемента узора.</a:t>
            </a:r>
          </a:p>
          <a:p>
            <a:r>
              <a:rPr lang="ru-RU" sz="1800" dirty="0" err="1" smtClean="0">
                <a:solidFill>
                  <a:schemeClr val="bg1"/>
                </a:solidFill>
                <a:latin typeface="a_MonumentoTitul" pitchFamily="18" charset="-52"/>
              </a:rPr>
              <a:t>Выцинанку</a:t>
            </a:r>
            <a:r>
              <a:rPr lang="ru-RU" sz="1800" dirty="0" smtClean="0">
                <a:solidFill>
                  <a:schemeClr val="bg1"/>
                </a:solidFill>
                <a:latin typeface="a_MonumentoTitul" pitchFamily="18" charset="-52"/>
              </a:rPr>
              <a:t> отличает: многоразовое складывание бумаги, создание изображения из прорезей, относительная монохромность, декоративность, симметричность изображения. (симметрия линейная, зеркальная, центрическая)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28193"/>
            <a:ext cx="3068687" cy="3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99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482" y="798572"/>
            <a:ext cx="7283152" cy="59796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Выцинанка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 в наши дни.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3" t="18931" r="4831" b="37805"/>
          <a:stretch/>
        </p:blipFill>
        <p:spPr>
          <a:xfrm>
            <a:off x="467544" y="1556792"/>
            <a:ext cx="2927928" cy="1958110"/>
          </a:xfrm>
        </p:spPr>
      </p:pic>
      <p:sp>
        <p:nvSpPr>
          <p:cNvPr id="7" name="TextBox 6"/>
          <p:cNvSpPr txBox="1"/>
          <p:nvPr/>
        </p:nvSpPr>
        <p:spPr>
          <a:xfrm>
            <a:off x="3995936" y="1844824"/>
            <a:ext cx="3293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белорусской деревне.</a:t>
            </a:r>
          </a:p>
          <a:p>
            <a:r>
              <a:rPr lang="ru-RU" dirty="0" smtClean="0"/>
              <a:t>Работы мастеров Белоруссии.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2154101" cy="2852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73122"/>
            <a:ext cx="3186452" cy="21528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4" t="8619" r="18035" b="3839"/>
          <a:stretch/>
        </p:blipFill>
        <p:spPr>
          <a:xfrm>
            <a:off x="6660232" y="2900147"/>
            <a:ext cx="2153453" cy="35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1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992888" cy="43204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a_MonumentoTitul" pitchFamily="18" charset="-52"/>
              </a:rPr>
              <a:t/>
            </a:r>
            <a:br>
              <a:rPr lang="ru-RU" sz="2400" dirty="0" smtClean="0">
                <a:effectLst/>
                <a:latin typeface="a_MonumentoTitul" pitchFamily="18" charset="-52"/>
              </a:rPr>
            </a:br>
            <a:r>
              <a:rPr lang="ru-RU" sz="2400" dirty="0">
                <a:effectLst/>
                <a:latin typeface="a_MonumentoTitul" pitchFamily="18" charset="-52"/>
              </a:rPr>
              <a:t/>
            </a:r>
            <a:br>
              <a:rPr lang="ru-RU" sz="2400" dirty="0">
                <a:effectLst/>
                <a:latin typeface="a_MonumentoTitul" pitchFamily="18" charset="-52"/>
              </a:rPr>
            </a:br>
            <a:r>
              <a:rPr lang="ru-RU" sz="2400" dirty="0" smtClean="0">
                <a:effectLst/>
                <a:latin typeface="a_MonumentoTitul" pitchFamily="18" charset="-52"/>
              </a:rPr>
              <a:t/>
            </a:r>
            <a:br>
              <a:rPr lang="ru-RU" sz="2400" dirty="0" smtClean="0">
                <a:effectLst/>
                <a:latin typeface="a_MonumentoTitul" pitchFamily="18" charset="-52"/>
              </a:rPr>
            </a:br>
            <a:r>
              <a:rPr lang="ru-RU" sz="2400" dirty="0">
                <a:effectLst/>
                <a:latin typeface="a_MonumentoTitul" pitchFamily="18" charset="-52"/>
              </a:rPr>
              <a:t/>
            </a:r>
            <a:br>
              <a:rPr lang="ru-RU" sz="2400" dirty="0">
                <a:effectLst/>
                <a:latin typeface="a_MonumentoTitul" pitchFamily="18" charset="-52"/>
              </a:rPr>
            </a:br>
            <a:r>
              <a:rPr lang="ru-RU" sz="2400" dirty="0" smtClean="0">
                <a:effectLst/>
                <a:latin typeface="a_MonumentoTitul" pitchFamily="18" charset="-52"/>
              </a:rPr>
              <a:t/>
            </a:r>
            <a:br>
              <a:rPr lang="ru-RU" sz="2400" dirty="0" smtClean="0">
                <a:effectLst/>
                <a:latin typeface="a_MonumentoTitul" pitchFamily="18" charset="-52"/>
              </a:rPr>
            </a:br>
            <a:r>
              <a:rPr lang="ru-RU" sz="2400" dirty="0" smtClean="0">
                <a:effectLst/>
                <a:latin typeface="a_MonumentoTitul" pitchFamily="18" charset="-52"/>
              </a:rPr>
              <a:t/>
            </a:r>
            <a:br>
              <a:rPr lang="ru-RU" sz="2400" dirty="0" smtClean="0">
                <a:effectLst/>
                <a:latin typeface="a_MonumentoTitul" pitchFamily="18" charset="-52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Вырезание </a:t>
            </a:r>
            <a:r>
              <a:rPr lang="ru-RU" sz="2400" dirty="0" err="1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выцинанки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.</a:t>
            </a:r>
            <a:endParaRPr lang="ru-RU" sz="2400" dirty="0">
              <a:solidFill>
                <a:schemeClr val="bg1"/>
              </a:solidFill>
              <a:effectLst/>
              <a:latin typeface="a_MonumentoTitul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95" y="3032956"/>
            <a:ext cx="2424269" cy="18182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16" y="4893162"/>
            <a:ext cx="2619164" cy="1964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00" y="4890887"/>
            <a:ext cx="2472276" cy="1854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2520280" cy="1890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6" y="2924943"/>
            <a:ext cx="2581685" cy="1936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3" y="4893162"/>
            <a:ext cx="1131590" cy="150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4769768"/>
            <a:ext cx="138361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124744"/>
            <a:ext cx="7992888" cy="16927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Освоение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простейших приемов вырезания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тренировочных упражнений по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симметричное  вырезание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листочка,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цветочка,дерева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элементов узора по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образцу,  ножницами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предварительно нанесенному контуру на бумаге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42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64896" cy="216024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lvl="0"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48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4800" dirty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4800" dirty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4800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48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 2. </a:t>
            </a:r>
            <a:r>
              <a:rPr lang="ru-RU" sz="2700" b="1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Выбор </a:t>
            </a:r>
            <a:r>
              <a:rPr lang="ru-RU" sz="2700" b="1" dirty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темы и выполнение работы</a:t>
            </a:r>
            <a:r>
              <a:rPr lang="ru-RU" sz="2700" b="1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. </a:t>
            </a:r>
            <a:br>
              <a:rPr lang="ru-RU" sz="2700" b="1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</a:br>
            <a:r>
              <a:rPr lang="ru-RU" sz="27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Выполнение </a:t>
            </a:r>
            <a:r>
              <a:rPr lang="ru-RU" sz="2700" dirty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эскиза будущей  композиции</a:t>
            </a:r>
            <a:r>
              <a:rPr lang="ru-RU" sz="27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. Наглядные пособия – образцы  традиционных  народных  росписей мастеров </a:t>
            </a:r>
            <a:r>
              <a:rPr lang="ru-RU" sz="2700" dirty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У</a:t>
            </a:r>
            <a:r>
              <a:rPr lang="ru-RU" sz="2700" dirty="0" smtClean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>краины. (фотоматериал) </a:t>
            </a:r>
            <a:r>
              <a:rPr lang="ru-RU" sz="2700" dirty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  <a:t/>
            </a:r>
            <a:br>
              <a:rPr lang="ru-RU" sz="2700" dirty="0">
                <a:solidFill>
                  <a:schemeClr val="bg1"/>
                </a:solidFill>
                <a:effectLst/>
                <a:latin typeface="a_MonumentoTitul" pitchFamily="18" charset="-52"/>
                <a:ea typeface="Calibri"/>
                <a:cs typeface="Times New Roman"/>
              </a:rPr>
            </a:br>
            <a:endParaRPr lang="ru-RU" sz="2200" dirty="0">
              <a:solidFill>
                <a:schemeClr val="bg1"/>
              </a:solidFill>
              <a:latin typeface="a_MonumentoTitul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34834"/>
            <a:ext cx="6120680" cy="4590510"/>
          </a:xfrm>
        </p:spPr>
      </p:pic>
    </p:spTree>
    <p:extLst>
      <p:ext uri="{BB962C8B-B14F-4D97-AF65-F5344CB8AC3E}">
        <p14:creationId xmlns:p14="http://schemas.microsoft.com/office/powerpoint/2010/main" val="304469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9614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3. Нанесение </a:t>
            </a:r>
            <a:r>
              <a:rPr lang="ru-RU" sz="2400" dirty="0">
                <a:solidFill>
                  <a:schemeClr val="bg1"/>
                </a:solidFill>
                <a:effectLst/>
                <a:latin typeface="a_MonumentoTitul" pitchFamily="18" charset="-52"/>
              </a:rPr>
              <a:t>линейного рисунка на одну  сторону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листа бумаги, сложенного пополам, для получения симметричного узора. 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a_MonumentoTitul" pitchFamily="18" charset="-52"/>
              </a:rPr>
              <a:t>	Вырезание ножницами  узора  одноцветной  </a:t>
            </a:r>
            <a:r>
              <a:rPr lang="ru-RU" sz="2400" dirty="0" err="1">
                <a:solidFill>
                  <a:schemeClr val="bg1"/>
                </a:solidFill>
                <a:effectLst/>
                <a:latin typeface="a_MonumentoTitul" pitchFamily="18" charset="-52"/>
              </a:rPr>
              <a:t>вырезанки</a:t>
            </a:r>
            <a:r>
              <a:rPr lang="ru-RU" sz="2000" dirty="0">
                <a:solidFill>
                  <a:schemeClr val="bg1"/>
                </a:solidFill>
                <a:effectLst/>
                <a:latin typeface="a_MonumentoTitul" pitchFamily="18" charset="-52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11758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9731" y="2019612"/>
            <a:ext cx="3436690" cy="4852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011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848872" cy="89505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  <a:latin typeface="a_MonumentoTitul" pitchFamily="18" charset="-52"/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4. Вырезанный  узор одноцветной  </a:t>
            </a:r>
            <a:r>
              <a:rPr lang="ru-RU" sz="2400" dirty="0" err="1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вырезанки</a:t>
            </a:r>
            <a:r>
              <a:rPr lang="ru-RU" sz="2400" dirty="0">
                <a:solidFill>
                  <a:schemeClr val="bg1"/>
                </a:solidFill>
                <a:effectLst/>
                <a:latin typeface="a_MonumentoTitul" pitchFamily="18" charset="-52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разворачивается и наклеивается</a:t>
            </a:r>
            <a:r>
              <a:rPr lang="ru-RU" sz="2400" dirty="0">
                <a:solidFill>
                  <a:schemeClr val="bg1"/>
                </a:solidFill>
                <a:effectLst/>
                <a:latin typeface="a_MonumentoTitul" pitchFamily="18" charset="-52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на выбранный фон</a:t>
            </a:r>
            <a:endParaRPr lang="ru-RU" sz="2400" dirty="0">
              <a:solidFill>
                <a:schemeClr val="bg1"/>
              </a:solidFill>
              <a:effectLst/>
              <a:latin typeface="a_MonumentoTitul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09" y="1772816"/>
            <a:ext cx="4896545" cy="36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1419622" cy="1892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2402609"/>
            <a:ext cx="2452133" cy="1839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7112"/>
            <a:ext cx="2304256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4469910"/>
            <a:ext cx="2452545" cy="18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3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  <a:latin typeface="a_MonumentoTitul" pitchFamily="18" charset="-52"/>
              </a:rPr>
              <a:t>	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a_MonumentoTitul" pitchFamily="18" charset="-52"/>
              </a:rPr>
              <a:t>Работы детей</a:t>
            </a:r>
            <a:endParaRPr lang="ru-RU" sz="2800" dirty="0">
              <a:solidFill>
                <a:schemeClr val="tx1"/>
              </a:solidFill>
              <a:effectLst/>
              <a:latin typeface="a_MonumentoTitul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56" y="4751753"/>
            <a:ext cx="2304256" cy="16441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84984"/>
            <a:ext cx="2232248" cy="1428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80" y="3234061"/>
            <a:ext cx="1872208" cy="1360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13176"/>
            <a:ext cx="1979712" cy="1439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35" y="3234289"/>
            <a:ext cx="2088232" cy="1517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50186"/>
            <a:ext cx="1898135" cy="1423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79494"/>
            <a:ext cx="2021451" cy="1516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524987"/>
            <a:ext cx="2030993" cy="1523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84788"/>
            <a:ext cx="1944216" cy="14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5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9" y="-1323528"/>
            <a:ext cx="9144000" cy="9565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22376" y="404664"/>
            <a:ext cx="7772400" cy="9356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196752"/>
            <a:ext cx="7772400" cy="4248472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</a:rPr>
              <a:t>Данная  презентация знакомит со старинной традиционной  техникой симметричного вырезания из бумаги, бытовавшей и ныне существующей у многих народов. </a:t>
            </a:r>
          </a:p>
          <a:p>
            <a:pPr algn="l"/>
            <a:r>
              <a:rPr lang="ru-RU" sz="2400" b="1" dirty="0">
                <a:solidFill>
                  <a:schemeClr val="bg1"/>
                </a:solidFill>
              </a:rPr>
              <a:t>Предлагаемая  работа призвана оказать помощь педагогам дополнительного образования в расширении опыта работы детей в технике аппликации, для  приобщения детей к традиционной народной культуре, в их  духовно–нравственном  воспитании .</a:t>
            </a:r>
          </a:p>
          <a:p>
            <a:pPr algn="l"/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87220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effectLst/>
                <a:latin typeface="a_MonumentoTitul" pitchFamily="18" charset="-52"/>
              </a:rPr>
              <a:t>Одноцветную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симметричную </a:t>
            </a:r>
            <a:r>
              <a:rPr lang="ru-RU" sz="2000" dirty="0" err="1">
                <a:solidFill>
                  <a:schemeClr val="bg1"/>
                </a:solidFill>
                <a:effectLst/>
                <a:latin typeface="a_MonumentoTitul" pitchFamily="18" charset="-52"/>
              </a:rPr>
              <a:t>вырезанку</a:t>
            </a:r>
            <a:r>
              <a:rPr lang="ru-RU" sz="2000" dirty="0">
                <a:solidFill>
                  <a:schemeClr val="bg1"/>
                </a:solidFill>
                <a:effectLst/>
                <a:latin typeface="a_MonumentoTitul" pitchFamily="18" charset="-52"/>
              </a:rPr>
              <a:t>  можно  выполнять с  обучающимися различных  возрастных групп  7-8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лет, </a:t>
            </a:r>
            <a:r>
              <a:rPr lang="ru-RU" sz="2000" dirty="0">
                <a:solidFill>
                  <a:schemeClr val="bg1"/>
                </a:solidFill>
                <a:effectLst/>
                <a:latin typeface="a_MonumentoTitul" pitchFamily="18" charset="-52"/>
              </a:rPr>
              <a:t>9-12 лет и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старше. 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В </a:t>
            </a:r>
            <a:r>
              <a:rPr lang="ru-RU" sz="2000" dirty="0">
                <a:solidFill>
                  <a:schemeClr val="bg1"/>
                </a:solidFill>
                <a:effectLst/>
                <a:latin typeface="a_MonumentoTitul" pitchFamily="18" charset="-52"/>
              </a:rPr>
              <a:t>зависимости от возраста изменяются  требования к работе и ожидаемый результат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.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 </a:t>
            </a:r>
            <a:endParaRPr lang="ru-RU" sz="2000" dirty="0">
              <a:solidFill>
                <a:schemeClr val="bg1"/>
              </a:solidFill>
              <a:effectLst/>
              <a:latin typeface="a_MonumentoTitul" pitchFamily="18" charset="-5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4041642" cy="303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84984"/>
            <a:ext cx="2705161" cy="324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685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420888"/>
            <a:ext cx="4546848" cy="63183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/>
                <a:latin typeface="a_MonumentoTitul" pitchFamily="18" charset="-52"/>
              </a:rPr>
              <a:t>Список литературы:</a:t>
            </a:r>
            <a:endParaRPr lang="ru-RU" sz="2800" dirty="0">
              <a:solidFill>
                <a:schemeClr val="bg1"/>
              </a:solidFill>
              <a:effectLst/>
              <a:latin typeface="a_MonumentoTitul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933055"/>
            <a:ext cx="8229600" cy="180020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_MonumentoTitul" pitchFamily="18" charset="-52"/>
              </a:rPr>
              <a:t>1.	Соколова-</a:t>
            </a:r>
            <a:r>
              <a:rPr lang="ru-RU" sz="2400" dirty="0" err="1">
                <a:solidFill>
                  <a:schemeClr val="bg1"/>
                </a:solidFill>
                <a:latin typeface="a_MonumentoTitul" pitchFamily="18" charset="-52"/>
              </a:rPr>
              <a:t>Кубай</a:t>
            </a:r>
            <a:r>
              <a:rPr lang="ru-RU" sz="2400" dirty="0">
                <a:solidFill>
                  <a:schemeClr val="bg1"/>
                </a:solidFill>
                <a:latin typeface="a_MonumentoTitul" pitchFamily="18" charset="-52"/>
              </a:rPr>
              <a:t> Н., Узоры из бумаги .Тверь Культура и традиции, 2006</a:t>
            </a:r>
          </a:p>
          <a:p>
            <a:r>
              <a:rPr lang="ru-RU" sz="2400" dirty="0">
                <a:solidFill>
                  <a:schemeClr val="bg1"/>
                </a:solidFill>
                <a:latin typeface="a_MonumentoTitul" pitchFamily="18" charset="-52"/>
              </a:rPr>
              <a:t>2.	О. А. </a:t>
            </a:r>
            <a:r>
              <a:rPr lang="ru-RU" sz="2400" dirty="0" err="1">
                <a:solidFill>
                  <a:schemeClr val="bg1"/>
                </a:solidFill>
                <a:latin typeface="a_MonumentoTitul" pitchFamily="18" charset="-52"/>
              </a:rPr>
              <a:t>Ганцкая</a:t>
            </a:r>
            <a:r>
              <a:rPr lang="ru-RU" sz="2400" dirty="0">
                <a:solidFill>
                  <a:schemeClr val="bg1"/>
                </a:solidFill>
                <a:latin typeface="a_MonumentoTitul" pitchFamily="18" charset="-52"/>
              </a:rPr>
              <a:t> , Народное искусство Польши, М.,  Наука, 1970</a:t>
            </a:r>
          </a:p>
          <a:p>
            <a:endParaRPr lang="ru-RU" sz="2400" dirty="0">
              <a:latin typeface="a_MonumentoTitul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011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154360" cy="1440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223224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Бумага родом из Китая. Там впервые начали вырезать, и до сих пор в культуре и общественной жизни  Китая традиция вырезания (</a:t>
            </a:r>
            <a:r>
              <a:rPr lang="ru-RU" sz="2400" b="1" dirty="0" err="1" smtClean="0">
                <a:solidFill>
                  <a:srgbClr val="C00000"/>
                </a:solidFill>
                <a:cs typeface="Aharoni" pitchFamily="2" charset="-79"/>
              </a:rPr>
              <a:t>Цзяньжи</a:t>
            </a:r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) играет большую роль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. Даже в современном мире Китайцы сохраняют традицию накануне праздника Весны — китайского Нового года- наклеивать бумажные вырезки на окна.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3753098" cy="2813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8" y="3744437"/>
            <a:ext cx="3474023" cy="2614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04664"/>
            <a:ext cx="8229600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История славянской </a:t>
            </a:r>
            <a:r>
              <a:rPr lang="ru-RU" sz="2800" dirty="0" err="1" smtClean="0">
                <a:solidFill>
                  <a:schemeClr val="bg1"/>
                </a:solidFill>
              </a:rPr>
              <a:t>вырезанки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31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0648"/>
            <a:ext cx="7869560" cy="26642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lvl="0">
              <a:buClr>
                <a:srgbClr val="72A376"/>
              </a:buClr>
            </a:pPr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К 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новому году окна покрываются красивыми и очень мастерски </a:t>
            </a:r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выполненными, почти 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филигранными изображениями богов, героев легенд </a:t>
            </a:r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и, конечно,  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символа года. Другое направление — си-</a:t>
            </a:r>
            <a:r>
              <a:rPr lang="ru-RU" sz="2400" b="1" dirty="0" err="1">
                <a:solidFill>
                  <a:srgbClr val="C00000"/>
                </a:solidFill>
                <a:cs typeface="Aharoni" pitchFamily="2" charset="-79"/>
              </a:rPr>
              <a:t>хуа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 или праздничные украшения, в эту группу </a:t>
            </a:r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также входят образцы 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для вышивок</a:t>
            </a:r>
            <a:r>
              <a:rPr lang="ru-RU" sz="2400" b="1" dirty="0" smtClean="0">
                <a:solidFill>
                  <a:srgbClr val="C00000"/>
                </a:solidFill>
                <a:cs typeface="Aharoni" pitchFamily="2" charset="-79"/>
              </a:rPr>
              <a:t>, трафареты, символы-благопожелания </a:t>
            </a:r>
            <a:r>
              <a:rPr lang="ru-RU" sz="2400" b="1" dirty="0">
                <a:solidFill>
                  <a:srgbClr val="C00000"/>
                </a:solidFill>
                <a:cs typeface="Aharoni" pitchFamily="2" charset="-79"/>
              </a:rPr>
              <a:t>на разные случаи жизни.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9" y="2996952"/>
            <a:ext cx="2736304" cy="36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2"/>
            <a:ext cx="48768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986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15841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buClr>
                <a:srgbClr val="72A376"/>
              </a:buClr>
            </a:pP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Потом через Ближний Восток бумага, а вместе с ней 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выцинанка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, попали в Западную Европу. В Европе было распространено силуэтное вырезание. В Латинской Америке – сюжетное вырезание.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3909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1993210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Германия, 19 век.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67318"/>
            <a:ext cx="1584027" cy="16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40849"/>
            <a:ext cx="3223840" cy="166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4264007"/>
            <a:ext cx="17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Россия, 19 век.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30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bg1"/>
                </a:solidFill>
                <a:effectLst/>
              </a:rPr>
              <a:t>Мексиканское </a:t>
            </a:r>
            <a:r>
              <a:rPr lang="ru-RU" sz="2700" dirty="0">
                <a:solidFill>
                  <a:schemeClr val="bg1"/>
                </a:solidFill>
                <a:effectLst/>
              </a:rPr>
              <a:t>народное искусство вырезания из бумаги </a:t>
            </a:r>
            <a:r>
              <a:rPr lang="ru-RU" sz="2700" dirty="0" smtClean="0">
                <a:solidFill>
                  <a:schemeClr val="bg1"/>
                </a:solidFill>
                <a:effectLst/>
              </a:rPr>
              <a:t>- </a:t>
            </a:r>
            <a:r>
              <a:rPr lang="ru-RU" sz="2700" dirty="0" err="1">
                <a:solidFill>
                  <a:schemeClr val="bg1"/>
                </a:solidFill>
                <a:effectLst/>
              </a:rPr>
              <a:t>П</a:t>
            </a:r>
            <a:r>
              <a:rPr lang="ru-RU" sz="2700" dirty="0" err="1" smtClean="0">
                <a:solidFill>
                  <a:schemeClr val="bg1"/>
                </a:solidFill>
                <a:effectLst/>
              </a:rPr>
              <a:t>апель</a:t>
            </a:r>
            <a:r>
              <a:rPr lang="ru-RU" sz="27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2700" dirty="0" err="1" smtClean="0">
                <a:solidFill>
                  <a:schemeClr val="bg1"/>
                </a:solidFill>
                <a:effectLst/>
              </a:rPr>
              <a:t>пикадо</a:t>
            </a:r>
            <a:r>
              <a:rPr lang="ru-RU" dirty="0" smtClean="0">
                <a:effectLst/>
              </a:rPr>
              <a:t>.</a:t>
            </a:r>
            <a:endParaRPr lang="ru-RU" dirty="0">
              <a:effectLst/>
            </a:endParaRPr>
          </a:p>
        </p:txBody>
      </p:sp>
      <p:pic>
        <p:nvPicPr>
          <p:cNvPr id="1026" name="Picture 2" descr="https://ic.pics.livejournal.com/nika_po/14950279/83611/83611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23528"/>
            <a:ext cx="5040561" cy="38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c.pics.livejournal.com/nika_po/14950279/85112/85112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6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664296" cy="23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24" y="1484784"/>
            <a:ext cx="2736422" cy="243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31579"/>
            <a:ext cx="3048791" cy="3189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121" y="4272677"/>
            <a:ext cx="8435957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92100" lvl="0" indent="-292100">
              <a:buClr>
                <a:srgbClr val="72A376"/>
              </a:buClr>
              <a:buSzPct val="70000"/>
              <a:buFont typeface="Wingdings 2"/>
              <a:buChar char=""/>
            </a:pP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Вытынанка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 (от — «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вытинати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» — «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витинати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» — «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выцінаць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» — «вырезать») это древний славянский вид декоративно-прикладного </a:t>
            </a:r>
            <a:r>
              <a:rPr lang="ru-RU" sz="2400" b="1" dirty="0" smtClean="0">
                <a:solidFill>
                  <a:schemeClr val="bg1"/>
                </a:solidFill>
                <a:cs typeface="Aharoni" pitchFamily="2" charset="-79"/>
              </a:rPr>
              <a:t>искусства, ажурное 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вырезание из бумаги, бересты, ткани, кожи, даже дерева. </a:t>
            </a:r>
            <a:r>
              <a:rPr lang="ru-RU" sz="2400" b="1" dirty="0" smtClean="0">
                <a:solidFill>
                  <a:schemeClr val="bg1"/>
                </a:solidFill>
                <a:cs typeface="Aharoni" pitchFamily="2" charset="-79"/>
              </a:rPr>
              <a:t>Вырезались 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с помощью ножниц, ножа иногда резака или топора.</a:t>
            </a:r>
          </a:p>
          <a:p>
            <a:endParaRPr lang="ru-RU" b="1" dirty="0">
              <a:solidFill>
                <a:srgbClr val="002060"/>
              </a:solidFill>
              <a:latin typeface="a_MonumentoTitul" pitchFamily="18" charset="-52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26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395536" y="188641"/>
            <a:ext cx="61664" cy="648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6" y="3045609"/>
            <a:ext cx="4268408" cy="331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64" y="2924944"/>
            <a:ext cx="4470462" cy="346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4624"/>
            <a:ext cx="828092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92100" lvl="0" indent="-292100">
              <a:buClr>
                <a:srgbClr val="72A376"/>
              </a:buClr>
              <a:buSzPct val="70000"/>
              <a:buFont typeface="Wingdings 2"/>
              <a:buChar char=""/>
            </a:pP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В Беларуси - 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выцiнанка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 (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чит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выцинанка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), на Украине - 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витинанка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 (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чит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вытынанка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), в Польше - 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wycinanka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 (</a:t>
            </a:r>
            <a:r>
              <a:rPr lang="ru-RU" sz="2400" b="1" dirty="0" err="1">
                <a:solidFill>
                  <a:schemeClr val="bg1"/>
                </a:solidFill>
                <a:cs typeface="Aharoni" pitchFamily="2" charset="-79"/>
              </a:rPr>
              <a:t>выцинанка</a:t>
            </a:r>
            <a:r>
              <a:rPr lang="ru-RU" sz="2400" b="1" dirty="0">
                <a:solidFill>
                  <a:schemeClr val="bg1"/>
                </a:solidFill>
                <a:cs typeface="Aharoni" pitchFamily="2" charset="-79"/>
              </a:rPr>
              <a:t>), в России - вырезка. Техника вырезания из бумаги была широко распространена в Белоруссии, Украине, Польше, Литве. В основном это сюжетные и орнаментальные композиции. </a:t>
            </a:r>
            <a:r>
              <a:rPr lang="ru-RU" sz="2400" b="1" dirty="0" smtClean="0">
                <a:solidFill>
                  <a:schemeClr val="bg1"/>
                </a:solidFill>
                <a:cs typeface="Aharoni" pitchFamily="2" charset="-79"/>
              </a:rPr>
              <a:t>Её основное предназначение – украшение жилища.</a:t>
            </a:r>
            <a:endParaRPr lang="ru-RU" sz="2400" b="1" dirty="0">
              <a:solidFill>
                <a:schemeClr val="bg1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190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136815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lvl="0" indent="0">
              <a:buClrTx/>
              <a:buSzTx/>
              <a:buNone/>
            </a:pPr>
            <a:r>
              <a:rPr lang="ru-RU" sz="2100" dirty="0">
                <a:solidFill>
                  <a:schemeClr val="bg1"/>
                </a:solidFill>
              </a:rPr>
              <a:t>Крестьянки  </a:t>
            </a:r>
            <a:r>
              <a:rPr lang="ru-RU" sz="2100" dirty="0" smtClean="0">
                <a:solidFill>
                  <a:schemeClr val="bg1"/>
                </a:solidFill>
              </a:rPr>
              <a:t>Западной России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smtClean="0">
                <a:solidFill>
                  <a:schemeClr val="bg1"/>
                </a:solidFill>
              </a:rPr>
              <a:t>и </a:t>
            </a:r>
            <a:r>
              <a:rPr lang="ru-RU" sz="2100" dirty="0">
                <a:solidFill>
                  <a:schemeClr val="bg1"/>
                </a:solidFill>
              </a:rPr>
              <a:t>П</a:t>
            </a:r>
            <a:r>
              <a:rPr lang="ru-RU" sz="2100" dirty="0" smtClean="0">
                <a:solidFill>
                  <a:schemeClr val="bg1"/>
                </a:solidFill>
              </a:rPr>
              <a:t>ольши </a:t>
            </a:r>
            <a:r>
              <a:rPr lang="ru-RU" sz="2100" dirty="0">
                <a:solidFill>
                  <a:schemeClr val="bg1"/>
                </a:solidFill>
              </a:rPr>
              <a:t>украшали избы </a:t>
            </a:r>
            <a:r>
              <a:rPr lang="ru-RU" sz="2100" dirty="0" err="1">
                <a:solidFill>
                  <a:schemeClr val="bg1"/>
                </a:solidFill>
              </a:rPr>
              <a:t>выцинанками</a:t>
            </a:r>
            <a:r>
              <a:rPr lang="ru-RU" sz="2100" dirty="0">
                <a:solidFill>
                  <a:schemeClr val="bg1"/>
                </a:solidFill>
              </a:rPr>
              <a:t> каждый год – перед </a:t>
            </a:r>
            <a:r>
              <a:rPr lang="ru-RU" sz="2100" dirty="0" smtClean="0">
                <a:solidFill>
                  <a:schemeClr val="bg1"/>
                </a:solidFill>
              </a:rPr>
              <a:t>Новым </a:t>
            </a:r>
            <a:r>
              <a:rPr lang="ru-RU" sz="2100" dirty="0">
                <a:solidFill>
                  <a:schemeClr val="bg1"/>
                </a:solidFill>
              </a:rPr>
              <a:t>годом, </a:t>
            </a:r>
            <a:r>
              <a:rPr lang="ru-RU" sz="2100" dirty="0" smtClean="0">
                <a:solidFill>
                  <a:schemeClr val="bg1"/>
                </a:solidFill>
              </a:rPr>
              <a:t>Рождеством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smtClean="0">
                <a:solidFill>
                  <a:schemeClr val="bg1"/>
                </a:solidFill>
              </a:rPr>
              <a:t>Пасхой</a:t>
            </a:r>
            <a:r>
              <a:rPr lang="ru-RU" sz="2100" dirty="0">
                <a:solidFill>
                  <a:schemeClr val="bg1"/>
                </a:solidFill>
              </a:rPr>
              <a:t>. Их вешали на потолочные балки, на стены, окна. </a:t>
            </a:r>
            <a:r>
              <a:rPr lang="ru-RU" sz="2100" dirty="0" err="1" smtClean="0">
                <a:solidFill>
                  <a:schemeClr val="bg1"/>
                </a:solidFill>
              </a:rPr>
              <a:t>Выцинанка</a:t>
            </a:r>
            <a:r>
              <a:rPr lang="ru-RU" sz="2100" dirty="0" smtClean="0">
                <a:solidFill>
                  <a:schemeClr val="bg1"/>
                </a:solidFill>
              </a:rPr>
              <a:t> могла быть занавеской, салфеткой, украшением вокруг иконы, украшением окна, и т. д.</a:t>
            </a:r>
            <a:endParaRPr lang="ru-RU" sz="21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03879"/>
            <a:ext cx="3563888" cy="4895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78859"/>
            <a:ext cx="1224136" cy="1562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229200"/>
            <a:ext cx="2466374" cy="1612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03879"/>
            <a:ext cx="4237923" cy="31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007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386</TotalTime>
  <Words>620</Words>
  <Application>Microsoft Office PowerPoint</Application>
  <PresentationFormat>Экран (4:3)</PresentationFormat>
  <Paragraphs>54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a_AlbionicTitulInfl</vt:lpstr>
      <vt:lpstr>a_MonumentoTitul</vt:lpstr>
      <vt:lpstr>Aharoni</vt:lpstr>
      <vt:lpstr>Calibri</vt:lpstr>
      <vt:lpstr>Cambria</vt:lpstr>
      <vt:lpstr>Rockwell</vt:lpstr>
      <vt:lpstr>Times New Roman</vt:lpstr>
      <vt:lpstr>Wingdings 2</vt:lpstr>
      <vt:lpstr>Литейная</vt:lpstr>
      <vt:lpstr>ПО СЛЕДАМ СЛАВЯНСКОЙ ВЫРЕЗАНКИ Возраст детей 7-12 лет.   </vt:lpstr>
      <vt:lpstr> </vt:lpstr>
      <vt:lpstr> </vt:lpstr>
      <vt:lpstr>Презентация PowerPoint</vt:lpstr>
      <vt:lpstr>Презентация PowerPoint</vt:lpstr>
      <vt:lpstr>Мексиканское народное искусство вырезания из бумаги - Папель пикадо.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Выцинанка в наши дни.</vt:lpstr>
      <vt:lpstr>      Вырезание выцинанки.</vt:lpstr>
      <vt:lpstr>    2. Выбор темы и выполнение работы.  Выполнение эскиза будущей  композиции. Наглядные пособия – образцы  традиционных  народных  росписей мастеров Украины. (фотоматериал)  </vt:lpstr>
      <vt:lpstr>3. Нанесение линейного рисунка на одну  сторону листа бумаги, сложенного пополам, для получения симметричного узора.   Вырезание ножницами  узора  одноцветной  вырезанки.</vt:lpstr>
      <vt:lpstr>  4. Вырезанный  узор одноцветной  вырезанки разворачивается и наклеивается на выбранный фон</vt:lpstr>
      <vt:lpstr> Работы детей</vt:lpstr>
      <vt:lpstr>Одноцветную симметричную вырезанку  можно  выполнять с  обучающимися различных  возрастных групп  7-8 лет, 9-12 лет и старше.  В зависимости от возраста изменяются  требования к работе и ожидаемый результат.  </vt:lpstr>
      <vt:lpstr>Список литературы: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СЛЕДАМ СЛАВЯНСКОЙ ВЫРЕЗАНКИ Возраст детей 7-12 лет. Педагог  дополнительного образования Попова Марина Игоревна.</dc:title>
  <dc:creator>огурец</dc:creator>
  <cp:lastModifiedBy>Учетная запись Майкрософт</cp:lastModifiedBy>
  <cp:revision>69</cp:revision>
  <dcterms:created xsi:type="dcterms:W3CDTF">2013-03-22T06:13:25Z</dcterms:created>
  <dcterms:modified xsi:type="dcterms:W3CDTF">2023-07-12T21:49:55Z</dcterms:modified>
</cp:coreProperties>
</file>